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8"/>
  </p:notesMasterIdLst>
  <p:sldIdLst>
    <p:sldId id="257" r:id="rId2"/>
    <p:sldId id="258" r:id="rId3"/>
    <p:sldId id="259" r:id="rId4"/>
    <p:sldId id="260" r:id="rId5"/>
    <p:sldId id="261" r:id="rId6"/>
    <p:sldId id="262"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33" autoAdjust="0"/>
    <p:restoredTop sz="86783" autoAdjust="0"/>
  </p:normalViewPr>
  <p:slideViewPr>
    <p:cSldViewPr snapToGrid="0" showGuides="1">
      <p:cViewPr varScale="1">
        <p:scale>
          <a:sx n="46" d="100"/>
          <a:sy n="46" d="100"/>
        </p:scale>
        <p:origin x="996" y="4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4BE9C0A-3F30-43C9-9015-C55930FC2F42}" type="datetimeFigureOut">
              <a:rPr lang="en-US" smtClean="0"/>
              <a:t>11/4/2019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E46BB58-78A5-437C-A735-F6DD2BF725E6}" type="slidenum">
              <a:rPr lang="en-US" smtClean="0"/>
              <a:t>‹#›</a:t>
            </a:fld>
            <a:endParaRPr lang="en-US"/>
          </a:p>
        </p:txBody>
      </p:sp>
    </p:spTree>
    <p:extLst>
      <p:ext uri="{BB962C8B-B14F-4D97-AF65-F5344CB8AC3E}">
        <p14:creationId xmlns:p14="http://schemas.microsoft.com/office/powerpoint/2010/main" val="21533813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E46BB58-78A5-437C-A735-F6DD2BF725E6}" type="slidenum">
              <a:rPr lang="en-US" smtClean="0"/>
              <a:t>1</a:t>
            </a:fld>
            <a:endParaRPr lang="en-US"/>
          </a:p>
        </p:txBody>
      </p:sp>
    </p:spTree>
    <p:extLst>
      <p:ext uri="{BB962C8B-B14F-4D97-AF65-F5344CB8AC3E}">
        <p14:creationId xmlns:p14="http://schemas.microsoft.com/office/powerpoint/2010/main" val="8280725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E46BB58-78A5-437C-A735-F6DD2BF725E6}" type="slidenum">
              <a:rPr lang="en-US" smtClean="0"/>
              <a:t>2</a:t>
            </a:fld>
            <a:endParaRPr lang="en-US"/>
          </a:p>
        </p:txBody>
      </p:sp>
    </p:spTree>
    <p:extLst>
      <p:ext uri="{BB962C8B-B14F-4D97-AF65-F5344CB8AC3E}">
        <p14:creationId xmlns:p14="http://schemas.microsoft.com/office/powerpoint/2010/main" val="28656499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E46BB58-78A5-437C-A735-F6DD2BF725E6}" type="slidenum">
              <a:rPr lang="en-US" smtClean="0"/>
              <a:t>3</a:t>
            </a:fld>
            <a:endParaRPr lang="en-US"/>
          </a:p>
        </p:txBody>
      </p:sp>
    </p:spTree>
    <p:extLst>
      <p:ext uri="{BB962C8B-B14F-4D97-AF65-F5344CB8AC3E}">
        <p14:creationId xmlns:p14="http://schemas.microsoft.com/office/powerpoint/2010/main" val="27151942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E46BB58-78A5-437C-A735-F6DD2BF725E6}" type="slidenum">
              <a:rPr lang="en-US" smtClean="0"/>
              <a:t>4</a:t>
            </a:fld>
            <a:endParaRPr lang="en-US"/>
          </a:p>
        </p:txBody>
      </p:sp>
    </p:spTree>
    <p:extLst>
      <p:ext uri="{BB962C8B-B14F-4D97-AF65-F5344CB8AC3E}">
        <p14:creationId xmlns:p14="http://schemas.microsoft.com/office/powerpoint/2010/main" val="32801273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E46BB58-78A5-437C-A735-F6DD2BF725E6}" type="slidenum">
              <a:rPr lang="en-US" smtClean="0"/>
              <a:t>5</a:t>
            </a:fld>
            <a:endParaRPr lang="en-US"/>
          </a:p>
        </p:txBody>
      </p:sp>
    </p:spTree>
    <p:extLst>
      <p:ext uri="{BB962C8B-B14F-4D97-AF65-F5344CB8AC3E}">
        <p14:creationId xmlns:p14="http://schemas.microsoft.com/office/powerpoint/2010/main" val="325886126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8ABE3C1-DBE1-495D-B57B-2849774B866A}" type="datetimeFigureOut">
              <a:rPr lang="en-US" dirty="0"/>
              <a:t>11/4/2019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55346" y="2750337"/>
            <a:ext cx="1171888" cy="1356442"/>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2DE42F4-6EEF-4EF7-8ED4-2208F0F89A08}" type="datetimeFigureOut">
              <a:rPr lang="en-US" dirty="0"/>
              <a:t>11/4/2019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0578ACC-22D6-47C1-A373-4FD133E34F3C}" type="datetimeFigureOut">
              <a:rPr lang="en-US" dirty="0"/>
              <a:t>11/4/2019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729455" y="286989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E5A6C69-6797-4E8A-BF37-F2C3751466E9}" type="datetimeFigureOut">
              <a:rPr lang="en-US" dirty="0"/>
              <a:t>11/4/2019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82014A1-A632-4878-A0D3-F52BA7563730}" type="datetimeFigureOut">
              <a:rPr lang="en-US" dirty="0"/>
              <a:t>11/4/2019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E99F462-093F-4566-844B-4C71F2739DA5}" type="datetimeFigureOut">
              <a:rPr lang="en-US" dirty="0"/>
              <a:t>11/4/2019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3D24A7AC-904D-4781-85BA-7D10C17ED021}" type="datetimeFigureOut">
              <a:rPr lang="en-US" dirty="0"/>
              <a:t>11/4/2019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331444B-B92B-4E27-8C94-BB93EAF5CB18}" type="datetimeFigureOut">
              <a:rPr lang="en-US" dirty="0"/>
              <a:t>11/4/2019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63EFA5E-FA76-400D-B3DC-F0BA90E6D107}" type="datetimeFigureOut">
              <a:rPr lang="en-US" dirty="0"/>
              <a:t>11/4/2019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46C117F-5CCF-4837-BE5F-2B92066CAFAF}" type="datetimeFigureOut">
              <a:rPr lang="en-US" dirty="0"/>
              <a:t>11/4/2019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309"/>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4EB90BD-B6CE-46B7-997F-7313B992CCDC}" type="datetimeFigureOut">
              <a:rPr lang="en-US" dirty="0"/>
              <a:t>11/4/2019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61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DB9D11F-B188-461D-B23F-39381795C052}" type="datetimeFigureOut">
              <a:rPr lang="en-US" dirty="0"/>
              <a:t>11/4/2019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2E6D8D9-55A2-4063-B0F3-121F44549695}" type="datetimeFigureOut">
              <a:rPr lang="en-US" dirty="0"/>
              <a:t>11/4/2019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D4B24536-994D-4021-A283-9F449C0DB509}" type="datetimeFigureOut">
              <a:rPr lang="en-US" dirty="0"/>
              <a:t>11/4/2019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3CBBBB78-C96F-47B7-AB17-D852CA960AC9}" type="datetimeFigureOut">
              <a:rPr lang="en-US" dirty="0"/>
              <a:t>11/4/2019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FA3F48C-C7C6-4055-9F49-3777875E72AE}" type="datetimeFigureOut">
              <a:rPr lang="en-US" dirty="0"/>
              <a:t>11/4/2019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6178E61D-D431-422C-9764-11DAFE33AB63}" type="datetimeFigureOut">
              <a:rPr lang="en-US" dirty="0"/>
              <a:t>11/4/2019</a:t>
            </a:fld>
            <a:endParaRPr lang="en-US" dirty="0"/>
          </a:p>
        </p:txBody>
      </p:sp>
      <p:sp>
        <p:nvSpPr>
          <p:cNvPr id="5" name="Footer Placeholder 4"/>
          <p:cNvSpPr>
            <a:spLocks noGrp="1"/>
          </p:cNvSpPr>
          <p:nvPr>
            <p:ph type="ftr" sz="quarter" idx="11"/>
          </p:nvPr>
        </p:nvSpPr>
        <p:spPr>
          <a:xfrm>
            <a:off x="680321" y="5936188"/>
            <a:ext cx="6126805" cy="365125"/>
          </a:xfrm>
        </p:spPr>
        <p:txBody>
          <a:bodyPr/>
          <a:lstStyle/>
          <a:p>
            <a:endParaRPr lang="en-US" dirty="0"/>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6D22F896-40B5-4ADD-8801-0D06FADFA09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9D6E9DEC-419B-4CC5-A080-3B06BD5A8291}" type="datetimeFigureOut">
              <a:rPr lang="en-US" dirty="0"/>
              <a:t>11/4/2019</a:t>
            </a:fld>
            <a:endParaRPr lang="en-US" dirty="0"/>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hackernoon.com/algorithms-arent-racist-your-skin-is-just-too-dark-4ed31a7304b8" TargetMode="External"/><Relationship Id="rId2" Type="http://schemas.openxmlformats.org/officeDocument/2006/relationships/hyperlink" Target="https://www.vox.com/2016/12/12/13867692/poor-neighborhoods-targeted-ads-internet-cartoon" TargetMode="External"/><Relationship Id="rId1" Type="http://schemas.openxmlformats.org/officeDocument/2006/relationships/slideLayout" Target="../slideLayouts/slideLayout2.xml"/><Relationship Id="rId4" Type="http://schemas.openxmlformats.org/officeDocument/2006/relationships/hyperlink" Target="https://www.theguardian.com/technology/2016/dec/19/discrimination-by-algorithm-scientists-devise-test-to-detect-ai-bia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en-US" sz="4000" dirty="0" smtClean="0"/>
              <a:t>TEST TO DETECT AI BIAS</a:t>
            </a:r>
            <a:endParaRPr lang="en-US" sz="4000" dirty="0"/>
          </a:p>
        </p:txBody>
      </p:sp>
      <p:sp>
        <p:nvSpPr>
          <p:cNvPr id="3" name="Content Placeholder 2"/>
          <p:cNvSpPr>
            <a:spLocks noGrp="1"/>
          </p:cNvSpPr>
          <p:nvPr>
            <p:ph idx="1"/>
          </p:nvPr>
        </p:nvSpPr>
        <p:spPr>
          <a:xfrm>
            <a:off x="680321" y="2336873"/>
            <a:ext cx="10874370" cy="4209400"/>
          </a:xfrm>
        </p:spPr>
        <p:txBody>
          <a:bodyPr>
            <a:normAutofit fontScale="85000" lnSpcReduction="10000"/>
          </a:bodyPr>
          <a:lstStyle/>
          <a:p>
            <a:r>
              <a:rPr lang="en-US" dirty="0"/>
              <a:t>The internet has unveiled new challenges that threaten to complicate the existence of harmony and inclusivity in a community. People’s lives are controlled by what they consume, and the internet promised to customize this function by unveiling targeted advertisements on specific users. Over time new challenges have surfaced, and the most astonishing revelations are that the ads are mostly gender or racially biased. In a typical case, when a viewer browses through the internet, he or she sees advertisements that are inclined on specific products, and they appear every time he or she surfs online. The adverts are different among different people that use the internet, and the pattern of the display is repetitive. Companies always create algorithms that run on the background of their website, and research has proven that they separate customers mainly based on gender and race. There are some instances when the bias does not cause adverse effects that critics argue that they </a:t>
            </a:r>
            <a:r>
              <a:rPr lang="en-US" dirty="0" err="1"/>
              <a:t>backstep</a:t>
            </a:r>
            <a:r>
              <a:rPr lang="en-US" dirty="0"/>
              <a:t> the goal of inclusion within society. Moritz </a:t>
            </a:r>
            <a:r>
              <a:rPr lang="en-US" dirty="0" err="1"/>
              <a:t>Hardt</a:t>
            </a:r>
            <a:r>
              <a:rPr lang="en-US" dirty="0"/>
              <a:t> from google company and Nathan </a:t>
            </a:r>
            <a:r>
              <a:rPr lang="en-US" dirty="0" err="1"/>
              <a:t>Srebro</a:t>
            </a:r>
            <a:r>
              <a:rPr lang="en-US" dirty="0"/>
              <a:t> from Toyota company coauthored the article stating that this phenomenon can only be tested when searches are made multiple times through the same search engine and view the displayed information. They called it the inward testing of equality of opportunity in supervised learning</a:t>
            </a:r>
          </a:p>
          <a:p>
            <a:endParaRPr lang="en-US" dirty="0"/>
          </a:p>
        </p:txBody>
      </p:sp>
    </p:spTree>
    <p:extLst>
      <p:ext uri="{BB962C8B-B14F-4D97-AF65-F5344CB8AC3E}">
        <p14:creationId xmlns:p14="http://schemas.microsoft.com/office/powerpoint/2010/main" val="28693657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idx="1"/>
          </p:nvPr>
        </p:nvSpPr>
        <p:spPr>
          <a:xfrm>
            <a:off x="680322" y="1002344"/>
            <a:ext cx="4472327" cy="693135"/>
          </a:xfrm>
        </p:spPr>
        <p:txBody>
          <a:bodyPr/>
          <a:lstStyle/>
          <a:p>
            <a:r>
              <a:rPr lang="en-US" dirty="0" smtClean="0"/>
              <a:t>COMPUTER VISION TRAINING</a:t>
            </a:r>
            <a:endParaRPr lang="en-US" dirty="0"/>
          </a:p>
        </p:txBody>
      </p:sp>
      <p:sp>
        <p:nvSpPr>
          <p:cNvPr id="7" name="Content Placeholder 6"/>
          <p:cNvSpPr>
            <a:spLocks noGrp="1"/>
          </p:cNvSpPr>
          <p:nvPr>
            <p:ph sz="half" idx="2"/>
          </p:nvPr>
        </p:nvSpPr>
        <p:spPr>
          <a:xfrm>
            <a:off x="432486" y="2375099"/>
            <a:ext cx="4946191" cy="2906179"/>
          </a:xfrm>
        </p:spPr>
        <p:txBody>
          <a:bodyPr/>
          <a:lstStyle/>
          <a:p>
            <a:r>
              <a:rPr lang="en-US" dirty="0" smtClean="0"/>
              <a:t>POOR ILLUMINATION</a:t>
            </a:r>
          </a:p>
          <a:p>
            <a:r>
              <a:rPr lang="en-US" dirty="0" smtClean="0"/>
              <a:t>TRAIN FACIAL DETECTION SYSTEMS IN DIFFERENT SETTINGS</a:t>
            </a:r>
          </a:p>
          <a:p>
            <a:r>
              <a:rPr lang="en-US" dirty="0" smtClean="0"/>
              <a:t>USE INFRARED DETECTION SYSTEM</a:t>
            </a:r>
          </a:p>
          <a:p>
            <a:endParaRPr lang="en-US" dirty="0"/>
          </a:p>
        </p:txBody>
      </p:sp>
      <p:sp>
        <p:nvSpPr>
          <p:cNvPr id="8" name="Text Placeholder 7"/>
          <p:cNvSpPr>
            <a:spLocks noGrp="1"/>
          </p:cNvSpPr>
          <p:nvPr>
            <p:ph type="body" sz="quarter" idx="3"/>
          </p:nvPr>
        </p:nvSpPr>
        <p:spPr>
          <a:xfrm>
            <a:off x="5594123" y="1003403"/>
            <a:ext cx="4474028" cy="692076"/>
          </a:xfrm>
        </p:spPr>
        <p:txBody>
          <a:bodyPr/>
          <a:lstStyle/>
          <a:p>
            <a:r>
              <a:rPr lang="en-US" dirty="0" smtClean="0"/>
              <a:t>CAMERA HARDWARE</a:t>
            </a:r>
            <a:endParaRPr lang="en-US" dirty="0"/>
          </a:p>
        </p:txBody>
      </p:sp>
      <p:sp>
        <p:nvSpPr>
          <p:cNvPr id="9" name="Content Placeholder 8"/>
          <p:cNvSpPr>
            <a:spLocks noGrp="1"/>
          </p:cNvSpPr>
          <p:nvPr>
            <p:ph sz="quarter" idx="4"/>
          </p:nvPr>
        </p:nvSpPr>
        <p:spPr>
          <a:xfrm>
            <a:off x="5692977" y="2375100"/>
            <a:ext cx="4700059" cy="2906179"/>
          </a:xfrm>
        </p:spPr>
        <p:txBody>
          <a:bodyPr/>
          <a:lstStyle/>
          <a:p>
            <a:r>
              <a:rPr lang="en-US" dirty="0" smtClean="0"/>
              <a:t>ILLUMINATION IMPROVEMENT</a:t>
            </a:r>
          </a:p>
          <a:p>
            <a:r>
              <a:rPr lang="en-US" dirty="0" smtClean="0"/>
              <a:t>RECONFIGURE DEFAULT SETTING</a:t>
            </a:r>
          </a:p>
          <a:p>
            <a:r>
              <a:rPr lang="en-US" dirty="0" smtClean="0"/>
              <a:t>ENHANCE CONTRAST FOR DARKER TONES</a:t>
            </a:r>
          </a:p>
          <a:p>
            <a:r>
              <a:rPr lang="en-US" dirty="0" smtClean="0"/>
              <a:t>FULL SPECTRUM INCLUSION</a:t>
            </a:r>
          </a:p>
          <a:p>
            <a:endParaRPr lang="en-US" dirty="0"/>
          </a:p>
        </p:txBody>
      </p:sp>
      <p:pic>
        <p:nvPicPr>
          <p:cNvPr id="10" name="Picture 9"/>
          <p:cNvPicPr>
            <a:picLocks noChangeAspect="1"/>
          </p:cNvPicPr>
          <p:nvPr/>
        </p:nvPicPr>
        <p:blipFill>
          <a:blip r:embed="rId3"/>
          <a:stretch>
            <a:fillRect/>
          </a:stretch>
        </p:blipFill>
        <p:spPr>
          <a:xfrm>
            <a:off x="2533274" y="4794035"/>
            <a:ext cx="2619375" cy="17430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8171712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en-US" sz="4000" dirty="0" smtClean="0"/>
              <a:t>ALGORITMS AREN’T RACIST</a:t>
            </a:r>
            <a:endParaRPr lang="en-US" sz="4000" dirty="0"/>
          </a:p>
        </p:txBody>
      </p:sp>
      <p:sp>
        <p:nvSpPr>
          <p:cNvPr id="3" name="Content Placeholder 2"/>
          <p:cNvSpPr>
            <a:spLocks noGrp="1"/>
          </p:cNvSpPr>
          <p:nvPr>
            <p:ph idx="1"/>
          </p:nvPr>
        </p:nvSpPr>
        <p:spPr>
          <a:xfrm>
            <a:off x="680321" y="2078182"/>
            <a:ext cx="11331570" cy="4405745"/>
          </a:xfrm>
        </p:spPr>
        <p:txBody>
          <a:bodyPr>
            <a:normAutofit fontScale="77500" lnSpcReduction="20000"/>
          </a:bodyPr>
          <a:lstStyle/>
          <a:p>
            <a:r>
              <a:rPr lang="en-US" sz="2800" dirty="0"/>
              <a:t>In defense of the racist arguments, technology developers, scientists, and manufacturers argue that technology is not racist. They state that the complexions of the skin cause the problem. There is the argument that technology was developmental, and hence, more adjustments can be made to suit different shades. However, the explanation does not beat the logic that some companies already tried the new inclusive technology in development years, and they worked on all skin complexions. The Oprah Winfrey show is used as an example when it was shot Philips cameras that had the LDK feature that could adjust the lighting and contrast to produce high-quality pictures and videos for black people. Other suggestions that the author makes include the use of infrared face detection systems that can detect faces with clarity even in low light. Artificial intelligence could also be incorporated in the picture and video technology to ensure that the cameras adjust themselves depending on the skin complexion of the user. Another demonstration that the author used to refute the explanation from the developers and scientists was usage in an open setting where the facial features of white users were elaborate and illuminated than those of black users. The main question was whether technology was made to suit our needs or s to suit its needs.</a:t>
            </a:r>
          </a:p>
          <a:p>
            <a:endParaRPr lang="en-US" sz="2800" dirty="0"/>
          </a:p>
        </p:txBody>
      </p:sp>
    </p:spTree>
    <p:extLst>
      <p:ext uri="{BB962C8B-B14F-4D97-AF65-F5344CB8AC3E}">
        <p14:creationId xmlns:p14="http://schemas.microsoft.com/office/powerpoint/2010/main" val="31505234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en-US" sz="4000" dirty="0" smtClean="0"/>
              <a:t>MY </a:t>
            </a:r>
            <a:r>
              <a:rPr lang="en-US" sz="4000" dirty="0" err="1" smtClean="0"/>
              <a:t>TiVO</a:t>
            </a:r>
            <a:r>
              <a:rPr lang="en-US" sz="4000" dirty="0" smtClean="0"/>
              <a:t> THINKS AM GAY</a:t>
            </a:r>
            <a:endParaRPr lang="en-US" sz="4000" dirty="0"/>
          </a:p>
        </p:txBody>
      </p:sp>
      <p:sp>
        <p:nvSpPr>
          <p:cNvPr id="3" name="Content Placeholder 2"/>
          <p:cNvSpPr>
            <a:spLocks noGrp="1"/>
          </p:cNvSpPr>
          <p:nvPr>
            <p:ph idx="1"/>
          </p:nvPr>
        </p:nvSpPr>
        <p:spPr>
          <a:xfrm>
            <a:off x="187037" y="2015836"/>
            <a:ext cx="11741728" cy="4592782"/>
          </a:xfrm>
        </p:spPr>
        <p:txBody>
          <a:bodyPr>
            <a:normAutofit fontScale="92500" lnSpcReduction="10000"/>
          </a:bodyPr>
          <a:lstStyle/>
          <a:p>
            <a:r>
              <a:rPr lang="en-US" dirty="0"/>
              <a:t>TiVo’s are technology black boxes embedded on a website to record the activity of the users on time intervals and use the log information for specific purposes. The primary function of the technology is to display ads related to the frequent or previous searches of the users, and many businesses have utilized it to ensure that their customers get specific items they are looking for. Initially, TiVo’s were said to be the transformation of the marketing space because they could operate automatically and give customized searches that led to faster conversion rates. Many companies hence utilized the technology to ensure that they maximized their presence in the industry and increase the strength of their brand. However, challenges concerning the usability of the technology have unveiled multiple questions that touch on negative profiling that is hard to shake off even after the first search. Jeffrey </a:t>
            </a:r>
            <a:r>
              <a:rPr lang="en-US" dirty="0" err="1"/>
              <a:t>Zaslow</a:t>
            </a:r>
            <a:r>
              <a:rPr lang="en-US" dirty="0"/>
              <a:t> has presented numerous cases where website users receive content suggestions that do not reflect their ideas. Some users even termed the interaction as offending. Moreover, the suggestions could not be turned off, and changing them was hectic because the users had to cancel frequently and use the ‘thumbs-down’ button to show their displeasure. In most cases, the activity worked, but in some, the users continued to be profiled according to their first searches.</a:t>
            </a:r>
          </a:p>
          <a:p>
            <a:endParaRPr lang="en-US" dirty="0"/>
          </a:p>
        </p:txBody>
      </p:sp>
    </p:spTree>
    <p:extLst>
      <p:ext uri="{BB962C8B-B14F-4D97-AF65-F5344CB8AC3E}">
        <p14:creationId xmlns:p14="http://schemas.microsoft.com/office/powerpoint/2010/main" val="3823786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753228"/>
            <a:ext cx="12047838" cy="1080938"/>
          </a:xfrm>
        </p:spPr>
        <p:txBody>
          <a:bodyPr>
            <a:normAutofit fontScale="90000"/>
          </a:bodyPr>
          <a:lstStyle/>
          <a:p>
            <a:r>
              <a:rPr lang="en-US" sz="4000" dirty="0" smtClean="0"/>
              <a:t>INTERNET KEEPS POOR PEOPLE IN POOR NEIGHBORHOODS</a:t>
            </a:r>
            <a:r>
              <a:rPr lang="en-US" dirty="0"/>
              <a:t/>
            </a:r>
            <a:br>
              <a:rPr lang="en-US" dirty="0"/>
            </a:br>
            <a:endParaRPr lang="en-US" dirty="0"/>
          </a:p>
        </p:txBody>
      </p:sp>
      <p:sp>
        <p:nvSpPr>
          <p:cNvPr id="3" name="Content Placeholder 2"/>
          <p:cNvSpPr>
            <a:spLocks noGrp="1"/>
          </p:cNvSpPr>
          <p:nvPr>
            <p:ph idx="1"/>
          </p:nvPr>
        </p:nvSpPr>
        <p:spPr>
          <a:xfrm>
            <a:off x="1" y="2078182"/>
            <a:ext cx="12047838" cy="4592781"/>
          </a:xfrm>
        </p:spPr>
        <p:txBody>
          <a:bodyPr>
            <a:normAutofit fontScale="92500" lnSpcReduction="10000"/>
          </a:bodyPr>
          <a:lstStyle/>
          <a:p>
            <a:r>
              <a:rPr lang="en-US" dirty="0"/>
              <a:t>There is the issue of economic background that arises from the technology debate. Racism and bias are also witnessed in the advertising space, and it has been proven to be the motivator of social behavior and interactions. Real estate companies are always advertising in technology media, especially with the advent of ads displayed in social media sites and electronic media publications. Facebook has explicitly been used as an example in the research written by Alvin Chang of </a:t>
            </a:r>
            <a:r>
              <a:rPr lang="en-US" dirty="0" err="1"/>
              <a:t>ProPublica</a:t>
            </a:r>
            <a:r>
              <a:rPr lang="en-US" dirty="0"/>
              <a:t> journalists. All the houses that were house-related were proven to discriminate against people according to racial lines, and there was the dominant pattern that white people were favored over the black people. Racial, religion, sex, disability, or family status zoning was prohibited in the Fair Housing Act, and the propagation of such search engines and ads promoted it. There were specific zones where black and Hispanic people were not allowed to live, and hence, the residential advertisements excluded their viewership. Banks also used the same algorithm to give loans to homeowners, black and Latin people were sometimes excluded from the loan application systems, or their entries were automatically rejected. This state confined black people to poor backgrounds because they could not get access to opportunities outside their zones.</a:t>
            </a:r>
          </a:p>
          <a:p>
            <a:endParaRPr lang="en-US" dirty="0"/>
          </a:p>
        </p:txBody>
      </p:sp>
    </p:spTree>
    <p:extLst>
      <p:ext uri="{BB962C8B-B14F-4D97-AF65-F5344CB8AC3E}">
        <p14:creationId xmlns:p14="http://schemas.microsoft.com/office/powerpoint/2010/main" val="10057538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dirty="0" smtClean="0"/>
              <a:t>BIBLIOGRAPHY</a:t>
            </a:r>
            <a:endParaRPr lang="en-US" dirty="0"/>
          </a:p>
        </p:txBody>
      </p:sp>
      <p:sp>
        <p:nvSpPr>
          <p:cNvPr id="3" name="Content Placeholder 2"/>
          <p:cNvSpPr>
            <a:spLocks noGrp="1"/>
          </p:cNvSpPr>
          <p:nvPr>
            <p:ph idx="1"/>
          </p:nvPr>
        </p:nvSpPr>
        <p:spPr>
          <a:xfrm>
            <a:off x="457200" y="1834166"/>
            <a:ext cx="11346873" cy="4635907"/>
          </a:xfrm>
        </p:spPr>
        <p:txBody>
          <a:bodyPr>
            <a:normAutofit lnSpcReduction="10000"/>
          </a:bodyPr>
          <a:lstStyle/>
          <a:p>
            <a:r>
              <a:rPr lang="en-US" dirty="0" smtClean="0"/>
              <a:t>Alvin Chang, (2016). </a:t>
            </a:r>
            <a:r>
              <a:rPr lang="en-US" dirty="0"/>
              <a:t>How the internet keeps poor people in poor </a:t>
            </a:r>
            <a:r>
              <a:rPr lang="en-US" dirty="0" smtClean="0"/>
              <a:t>neighborhoods, </a:t>
            </a:r>
            <a:r>
              <a:rPr lang="en-US" dirty="0" err="1" smtClean="0"/>
              <a:t>ProPublica</a:t>
            </a:r>
            <a:r>
              <a:rPr lang="en-US" dirty="0" smtClean="0"/>
              <a:t>. </a:t>
            </a:r>
            <a:r>
              <a:rPr lang="en-US" dirty="0"/>
              <a:t>Retrieved from; </a:t>
            </a:r>
            <a:r>
              <a:rPr lang="en-US" dirty="0">
                <a:hlinkClick r:id="rId2"/>
              </a:rPr>
              <a:t>https://</a:t>
            </a:r>
            <a:r>
              <a:rPr lang="en-US" dirty="0" smtClean="0">
                <a:hlinkClick r:id="rId2"/>
              </a:rPr>
              <a:t>www.vox.com/2016/12/12/13867692/poor-neighborhoods-targeted-ads-internet-cartoon</a:t>
            </a:r>
            <a:endParaRPr lang="en-US" dirty="0" smtClean="0"/>
          </a:p>
          <a:p>
            <a:r>
              <a:rPr lang="en-US" dirty="0" smtClean="0"/>
              <a:t>Joy </a:t>
            </a:r>
            <a:r>
              <a:rPr lang="en-US" dirty="0" err="1" smtClean="0"/>
              <a:t>Boulamwini</a:t>
            </a:r>
            <a:r>
              <a:rPr lang="en-US" dirty="0"/>
              <a:t>, </a:t>
            </a:r>
            <a:r>
              <a:rPr lang="en-US" dirty="0" smtClean="0"/>
              <a:t>(2017). </a:t>
            </a:r>
            <a:r>
              <a:rPr lang="en-US" dirty="0"/>
              <a:t>Algorithms aren’t racist. Your skin is just too dark</a:t>
            </a:r>
            <a:r>
              <a:rPr lang="en-US" dirty="0" smtClean="0"/>
              <a:t>. </a:t>
            </a:r>
            <a:r>
              <a:rPr lang="en-US" dirty="0"/>
              <a:t>Retrieved from; </a:t>
            </a:r>
            <a:r>
              <a:rPr lang="en-US" dirty="0">
                <a:hlinkClick r:id="rId3"/>
              </a:rPr>
              <a:t>https://</a:t>
            </a:r>
            <a:r>
              <a:rPr lang="en-US" dirty="0" smtClean="0">
                <a:hlinkClick r:id="rId3"/>
              </a:rPr>
              <a:t>hackernoon.com/algorithms-arent-racist-your-skin-is-just-too-dark-4ed31a7304b8</a:t>
            </a:r>
            <a:endParaRPr lang="en-US" dirty="0" smtClean="0"/>
          </a:p>
          <a:p>
            <a:r>
              <a:rPr lang="en-US" dirty="0"/>
              <a:t>Devlin, H. (2016). Discrimination by algorithm: Scientists devise test to detect AI bias. The Guardian</a:t>
            </a:r>
            <a:r>
              <a:rPr lang="en-US" dirty="0" smtClean="0"/>
              <a:t>. </a:t>
            </a:r>
            <a:r>
              <a:rPr lang="en-US" dirty="0"/>
              <a:t>Retrieved from; </a:t>
            </a:r>
            <a:r>
              <a:rPr lang="en-US" dirty="0">
                <a:hlinkClick r:id="rId4"/>
              </a:rPr>
              <a:t>https://</a:t>
            </a:r>
            <a:r>
              <a:rPr lang="en-US" dirty="0" smtClean="0">
                <a:hlinkClick r:id="rId4"/>
              </a:rPr>
              <a:t>www.theguardian.com/technology/2016/dec/19/discrimination-by-algorithm-scientists-devise-test-to-detect-ai-bias</a:t>
            </a:r>
            <a:endParaRPr lang="en-US" dirty="0" smtClean="0"/>
          </a:p>
          <a:p>
            <a:r>
              <a:rPr lang="en-US" dirty="0"/>
              <a:t>    </a:t>
            </a:r>
            <a:r>
              <a:rPr lang="en-US" dirty="0" err="1"/>
              <a:t>Zaslow</a:t>
            </a:r>
            <a:r>
              <a:rPr lang="en-US" dirty="0"/>
              <a:t>, J. (2002). If TiVo thinks you are gay, here’s how to set it straight. Wall Street Journal, 26. </a:t>
            </a:r>
          </a:p>
        </p:txBody>
      </p:sp>
    </p:spTree>
    <p:extLst>
      <p:ext uri="{BB962C8B-B14F-4D97-AF65-F5344CB8AC3E}">
        <p14:creationId xmlns:p14="http://schemas.microsoft.com/office/powerpoint/2010/main" val="301193387"/>
      </p:ext>
    </p:extLst>
  </p:cSld>
  <p:clrMapOvr>
    <a:masterClrMapping/>
  </p:clrMapOvr>
</p:sld>
</file>

<file path=ppt/theme/theme1.xml><?xml version="1.0" encoding="utf-8"?>
<a:theme xmlns:a="http://schemas.openxmlformats.org/drawingml/2006/main" name="Berlin">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Berlin</Template>
  <TotalTime>368</TotalTime>
  <Words>1086</Words>
  <Application>Microsoft Office PowerPoint</Application>
  <PresentationFormat>Widescreen</PresentationFormat>
  <Paragraphs>27</Paragraphs>
  <Slides>6</Slides>
  <Notes>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Arial</vt:lpstr>
      <vt:lpstr>Calibri</vt:lpstr>
      <vt:lpstr>Trebuchet MS</vt:lpstr>
      <vt:lpstr>Berlin</vt:lpstr>
      <vt:lpstr>TEST TO DETECT AI BIAS</vt:lpstr>
      <vt:lpstr>PowerPoint Presentation</vt:lpstr>
      <vt:lpstr>ALGORITMS AREN’T RACIST</vt:lpstr>
      <vt:lpstr>MY TiVO THINKS AM GAY</vt:lpstr>
      <vt:lpstr>INTERNET KEEPS POOR PEOPLE IN POOR NEIGHBORHOODS </vt:lpstr>
      <vt:lpstr>BIBLIOGRAPHY</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TEST TO DETECT AI BIAS</dc:title>
  <dc:creator>Alkaza</dc:creator>
  <cp:lastModifiedBy>Alkaza</cp:lastModifiedBy>
  <cp:revision>10</cp:revision>
  <dcterms:created xsi:type="dcterms:W3CDTF">2019-11-04T04:11:16Z</dcterms:created>
  <dcterms:modified xsi:type="dcterms:W3CDTF">2019-11-04T10:20:05Z</dcterms:modified>
</cp:coreProperties>
</file>